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74" r:id="rId5"/>
    <p:sldId id="308" r:id="rId6"/>
    <p:sldId id="310" r:id="rId7"/>
    <p:sldId id="311" r:id="rId8"/>
    <p:sldId id="319" r:id="rId9"/>
    <p:sldId id="312" r:id="rId10"/>
    <p:sldId id="313" r:id="rId11"/>
    <p:sldId id="314" r:id="rId12"/>
    <p:sldId id="315" r:id="rId13"/>
    <p:sldId id="316" r:id="rId14"/>
    <p:sldId id="317" r:id="rId15"/>
    <p:sldId id="320" r:id="rId16"/>
    <p:sldId id="318" r:id="rId17"/>
    <p:sldId id="322" r:id="rId18"/>
    <p:sldId id="32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E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10/11/2024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10/11/2024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10/11/2024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10/11/2024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10/11/2024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10/11/2024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4ABB3B8D-9062-C109-39EF-671593A5A722}"/>
              </a:ext>
            </a:extLst>
          </p:cNvPr>
          <p:cNvPicPr>
            <a:picLocks noChangeAspect="1"/>
          </p:cNvPicPr>
          <p:nvPr/>
        </p:nvPicPr>
        <p:blipFill>
          <a:blip r:embed="rId4"/>
          <a:stretch>
            <a:fillRect/>
          </a:stretch>
        </p:blipFill>
        <p:spPr>
          <a:xfrm>
            <a:off x="1" y="0"/>
            <a:ext cx="12191980" cy="6857990"/>
          </a:xfrm>
          <a:prstGeom prst="rect">
            <a:avLst/>
          </a:prstGeom>
        </p:spPr>
      </p:pic>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1193800" y="5619751"/>
            <a:ext cx="10225530" cy="628316"/>
          </a:xfrm>
        </p:spPr>
        <p:txBody>
          <a:bodyPr>
            <a:normAutofit lnSpcReduction="10000"/>
          </a:bodyPr>
          <a:lstStyle/>
          <a:p>
            <a:pPr algn="ctr"/>
            <a:r>
              <a:rPr lang="en-US" sz="2800" dirty="0">
                <a:solidFill>
                  <a:schemeClr val="bg1"/>
                </a:solidFill>
              </a:rPr>
              <a:t>"Caring for your pets’ well-being, every step of the way”</a:t>
            </a:r>
          </a:p>
          <a:p>
            <a:pPr algn="ctr"/>
            <a:endParaRPr lang="en-US" sz="2800" dirty="0">
              <a:solidFill>
                <a:schemeClr val="bg1"/>
              </a:solidFill>
            </a:endParaRP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D2C1B6D-F94A-021C-7FBF-C8471F8C1F9E}"/>
              </a:ext>
            </a:extLst>
          </p:cNvPr>
          <p:cNvSpPr>
            <a:spLocks noGrp="1"/>
          </p:cNvSpPr>
          <p:nvPr>
            <p:ph type="body" idx="1"/>
          </p:nvPr>
        </p:nvSpPr>
        <p:spPr>
          <a:xfrm>
            <a:off x="667136" y="544972"/>
            <a:ext cx="2615214" cy="557784"/>
          </a:xfrm>
        </p:spPr>
        <p:txBody>
          <a:bodyPr/>
          <a:lstStyle/>
          <a:p>
            <a:r>
              <a:rPr lang="en-US" sz="2400" b="1" dirty="0">
                <a:solidFill>
                  <a:schemeClr val="tx1"/>
                </a:solidFill>
              </a:rPr>
              <a:t>Drop Down Menu</a:t>
            </a:r>
          </a:p>
        </p:txBody>
      </p:sp>
      <p:pic>
        <p:nvPicPr>
          <p:cNvPr id="14" name="Content Placeholder 13">
            <a:extLst>
              <a:ext uri="{FF2B5EF4-FFF2-40B4-BE49-F238E27FC236}">
                <a16:creationId xmlns:a16="http://schemas.microsoft.com/office/drawing/2014/main" id="{5A546E7E-FB88-0309-07F3-FD634EBC8413}"/>
              </a:ext>
            </a:extLst>
          </p:cNvPr>
          <p:cNvPicPr>
            <a:picLocks noGrp="1" noChangeAspect="1"/>
          </p:cNvPicPr>
          <p:nvPr>
            <p:ph sz="half" idx="2"/>
          </p:nvPr>
        </p:nvPicPr>
        <p:blipFill>
          <a:blip r:embed="rId2"/>
          <a:stretch>
            <a:fillRect/>
          </a:stretch>
        </p:blipFill>
        <p:spPr>
          <a:xfrm>
            <a:off x="667136" y="1171066"/>
            <a:ext cx="2535606" cy="5212080"/>
          </a:xfrm>
          <a:prstGeom prst="rect">
            <a:avLst/>
          </a:prstGeom>
        </p:spPr>
      </p:pic>
      <p:sp>
        <p:nvSpPr>
          <p:cNvPr id="15" name="TextBox 14">
            <a:extLst>
              <a:ext uri="{FF2B5EF4-FFF2-40B4-BE49-F238E27FC236}">
                <a16:creationId xmlns:a16="http://schemas.microsoft.com/office/drawing/2014/main" id="{25843A33-A1B9-6B46-1BFF-4B447CB3DE4D}"/>
              </a:ext>
            </a:extLst>
          </p:cNvPr>
          <p:cNvSpPr txBox="1"/>
          <p:nvPr/>
        </p:nvSpPr>
        <p:spPr>
          <a:xfrm>
            <a:off x="3202742" y="586233"/>
            <a:ext cx="3379160" cy="461665"/>
          </a:xfrm>
          <a:prstGeom prst="rect">
            <a:avLst/>
          </a:prstGeom>
          <a:noFill/>
        </p:spPr>
        <p:txBody>
          <a:bodyPr wrap="square" rtlCol="0">
            <a:spAutoFit/>
          </a:bodyPr>
          <a:lstStyle/>
          <a:p>
            <a:r>
              <a:rPr lang="en-US" sz="2400" b="1" dirty="0"/>
              <a:t>Reminders Dark Mode</a:t>
            </a:r>
          </a:p>
        </p:txBody>
      </p:sp>
      <p:pic>
        <p:nvPicPr>
          <p:cNvPr id="16" name="Picture 15">
            <a:extLst>
              <a:ext uri="{FF2B5EF4-FFF2-40B4-BE49-F238E27FC236}">
                <a16:creationId xmlns:a16="http://schemas.microsoft.com/office/drawing/2014/main" id="{479A5E13-C2C7-4F98-05F6-17FFE05F831B}"/>
              </a:ext>
            </a:extLst>
          </p:cNvPr>
          <p:cNvPicPr>
            <a:picLocks noChangeAspect="1"/>
          </p:cNvPicPr>
          <p:nvPr/>
        </p:nvPicPr>
        <p:blipFill>
          <a:blip r:embed="rId3"/>
          <a:stretch>
            <a:fillRect/>
          </a:stretch>
        </p:blipFill>
        <p:spPr>
          <a:xfrm>
            <a:off x="3446596" y="1136912"/>
            <a:ext cx="2645994" cy="5280389"/>
          </a:xfrm>
          <a:prstGeom prst="rect">
            <a:avLst/>
          </a:prstGeom>
        </p:spPr>
      </p:pic>
      <p:sp>
        <p:nvSpPr>
          <p:cNvPr id="17" name="TextBox 16">
            <a:extLst>
              <a:ext uri="{FF2B5EF4-FFF2-40B4-BE49-F238E27FC236}">
                <a16:creationId xmlns:a16="http://schemas.microsoft.com/office/drawing/2014/main" id="{FBA398DD-2163-B761-4061-61A25F53EFCA}"/>
              </a:ext>
            </a:extLst>
          </p:cNvPr>
          <p:cNvSpPr txBox="1"/>
          <p:nvPr/>
        </p:nvSpPr>
        <p:spPr>
          <a:xfrm>
            <a:off x="9925052" y="586232"/>
            <a:ext cx="1323974" cy="461665"/>
          </a:xfrm>
          <a:prstGeom prst="rect">
            <a:avLst/>
          </a:prstGeom>
          <a:noFill/>
        </p:spPr>
        <p:txBody>
          <a:bodyPr wrap="square" rtlCol="0">
            <a:spAutoFit/>
          </a:bodyPr>
          <a:lstStyle/>
          <a:p>
            <a:r>
              <a:rPr lang="en-US" sz="2400" b="1" dirty="0"/>
              <a:t>Settings</a:t>
            </a:r>
          </a:p>
        </p:txBody>
      </p:sp>
      <p:pic>
        <p:nvPicPr>
          <p:cNvPr id="19" name="Picture 18">
            <a:extLst>
              <a:ext uri="{FF2B5EF4-FFF2-40B4-BE49-F238E27FC236}">
                <a16:creationId xmlns:a16="http://schemas.microsoft.com/office/drawing/2014/main" id="{8FEE3F6F-F3E5-2FE9-D64F-C1AC5B58A8AF}"/>
              </a:ext>
            </a:extLst>
          </p:cNvPr>
          <p:cNvPicPr>
            <a:picLocks noChangeAspect="1"/>
          </p:cNvPicPr>
          <p:nvPr/>
        </p:nvPicPr>
        <p:blipFill>
          <a:blip r:embed="rId4"/>
          <a:stretch>
            <a:fillRect/>
          </a:stretch>
        </p:blipFill>
        <p:spPr>
          <a:xfrm>
            <a:off x="9406916" y="1171066"/>
            <a:ext cx="2645994" cy="5212079"/>
          </a:xfrm>
          <a:prstGeom prst="rect">
            <a:avLst/>
          </a:prstGeom>
        </p:spPr>
      </p:pic>
      <p:sp>
        <p:nvSpPr>
          <p:cNvPr id="20" name="TextBox 19">
            <a:extLst>
              <a:ext uri="{FF2B5EF4-FFF2-40B4-BE49-F238E27FC236}">
                <a16:creationId xmlns:a16="http://schemas.microsoft.com/office/drawing/2014/main" id="{01E4DC0B-FD5C-31EF-24D1-22AA11165DBB}"/>
              </a:ext>
            </a:extLst>
          </p:cNvPr>
          <p:cNvSpPr txBox="1"/>
          <p:nvPr/>
        </p:nvSpPr>
        <p:spPr>
          <a:xfrm>
            <a:off x="6311670" y="586234"/>
            <a:ext cx="3095246" cy="461665"/>
          </a:xfrm>
          <a:prstGeom prst="rect">
            <a:avLst/>
          </a:prstGeom>
          <a:noFill/>
        </p:spPr>
        <p:txBody>
          <a:bodyPr wrap="square" rtlCol="0">
            <a:spAutoFit/>
          </a:bodyPr>
          <a:lstStyle/>
          <a:p>
            <a:r>
              <a:rPr lang="en-US" sz="2400" b="1" dirty="0"/>
              <a:t>Reminders Light Mode </a:t>
            </a:r>
          </a:p>
        </p:txBody>
      </p:sp>
      <p:pic>
        <p:nvPicPr>
          <p:cNvPr id="21" name="Picture 20">
            <a:extLst>
              <a:ext uri="{FF2B5EF4-FFF2-40B4-BE49-F238E27FC236}">
                <a16:creationId xmlns:a16="http://schemas.microsoft.com/office/drawing/2014/main" id="{BE7A0596-2B01-FC85-CA3F-B392B7FA2BC9}"/>
              </a:ext>
            </a:extLst>
          </p:cNvPr>
          <p:cNvPicPr>
            <a:picLocks noChangeAspect="1"/>
          </p:cNvPicPr>
          <p:nvPr/>
        </p:nvPicPr>
        <p:blipFill>
          <a:blip r:embed="rId5"/>
          <a:stretch>
            <a:fillRect/>
          </a:stretch>
        </p:blipFill>
        <p:spPr>
          <a:xfrm>
            <a:off x="6336445" y="1102756"/>
            <a:ext cx="2906225" cy="5280389"/>
          </a:xfrm>
          <a:prstGeom prst="rect">
            <a:avLst/>
          </a:prstGeom>
        </p:spPr>
      </p:pic>
    </p:spTree>
    <p:extLst>
      <p:ext uri="{BB962C8B-B14F-4D97-AF65-F5344CB8AC3E}">
        <p14:creationId xmlns:p14="http://schemas.microsoft.com/office/powerpoint/2010/main" val="3549013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D4CF-1AD8-A735-0A23-8D39A02C3FA3}"/>
              </a:ext>
            </a:extLst>
          </p:cNvPr>
          <p:cNvSpPr>
            <a:spLocks noGrp="1"/>
          </p:cNvSpPr>
          <p:nvPr>
            <p:ph type="title"/>
          </p:nvPr>
        </p:nvSpPr>
        <p:spPr>
          <a:xfrm>
            <a:off x="581193" y="729658"/>
            <a:ext cx="11029616" cy="641942"/>
          </a:xfrm>
        </p:spPr>
        <p:txBody>
          <a:bodyPr>
            <a:normAutofit/>
          </a:bodyPr>
          <a:lstStyle/>
          <a:p>
            <a:pPr algn="ctr"/>
            <a:r>
              <a:rPr lang="en-US" sz="3600" b="1" u="sng" dirty="0">
                <a:solidFill>
                  <a:sysClr val="windowText" lastClr="000000"/>
                </a:solidFill>
              </a:rPr>
              <a:t>Business Model canvas</a:t>
            </a:r>
          </a:p>
        </p:txBody>
      </p:sp>
      <p:sp>
        <p:nvSpPr>
          <p:cNvPr id="7" name="Rectangle 6">
            <a:extLst>
              <a:ext uri="{FF2B5EF4-FFF2-40B4-BE49-F238E27FC236}">
                <a16:creationId xmlns:a16="http://schemas.microsoft.com/office/drawing/2014/main" id="{06B5FBEE-C536-CB6F-CD30-ED7E392AAB24}"/>
              </a:ext>
            </a:extLst>
          </p:cNvPr>
          <p:cNvSpPr/>
          <p:nvPr/>
        </p:nvSpPr>
        <p:spPr>
          <a:xfrm>
            <a:off x="9820274" y="1697831"/>
            <a:ext cx="2076452" cy="4657726"/>
          </a:xfrm>
          <a:prstGeom prst="rect">
            <a:avLst/>
          </a:prstGeom>
          <a:solidFill>
            <a:srgbClr val="F5E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ysClr val="windowText" lastClr="000000"/>
                </a:solidFill>
              </a:rPr>
              <a:t>Key Partnerships </a:t>
            </a:r>
          </a:p>
          <a:p>
            <a:pPr marL="285750" indent="-285750">
              <a:buFont typeface="Courier New" panose="02070309020205020404" pitchFamily="49" charset="0"/>
              <a:buChar char="o"/>
            </a:pPr>
            <a:r>
              <a:rPr lang="en-US" dirty="0">
                <a:solidFill>
                  <a:sysClr val="windowText" lastClr="000000"/>
                </a:solidFill>
              </a:rPr>
              <a:t>Partnership with Clinics and veterinarians</a:t>
            </a:r>
          </a:p>
          <a:p>
            <a:pPr marL="285750" indent="-285750">
              <a:buFont typeface="Courier New" panose="02070309020205020404" pitchFamily="49" charset="0"/>
              <a:buChar char="o"/>
            </a:pPr>
            <a:r>
              <a:rPr lang="en-US" dirty="0">
                <a:solidFill>
                  <a:sysClr val="windowText" lastClr="000000"/>
                </a:solidFill>
              </a:rPr>
              <a:t>Partner with Pet Product Suppliers</a:t>
            </a:r>
          </a:p>
          <a:p>
            <a:pPr marL="285750" indent="-285750">
              <a:buFont typeface="Courier New" panose="02070309020205020404" pitchFamily="49" charset="0"/>
              <a:buChar char="o"/>
            </a:pPr>
            <a:r>
              <a:rPr lang="en-US" dirty="0">
                <a:solidFill>
                  <a:sysClr val="windowText" lastClr="000000"/>
                </a:solidFill>
              </a:rPr>
              <a:t>IoT device manufacturers</a:t>
            </a:r>
          </a:p>
          <a:p>
            <a:pPr marL="285750" indent="-285750" algn="ctr">
              <a:buFont typeface="Courier New" panose="02070309020205020404" pitchFamily="49" charset="0"/>
              <a:buChar char="o"/>
            </a:pPr>
            <a:endParaRPr lang="en-US" dirty="0">
              <a:solidFill>
                <a:sysClr val="windowText" lastClr="000000"/>
              </a:solidFill>
            </a:endParaRPr>
          </a:p>
        </p:txBody>
      </p:sp>
      <p:sp>
        <p:nvSpPr>
          <p:cNvPr id="8" name="Rectangle 7">
            <a:extLst>
              <a:ext uri="{FF2B5EF4-FFF2-40B4-BE49-F238E27FC236}">
                <a16:creationId xmlns:a16="http://schemas.microsoft.com/office/drawing/2014/main" id="{6DD6848C-96CC-A6CB-69A4-D0BFBF8951A5}"/>
              </a:ext>
            </a:extLst>
          </p:cNvPr>
          <p:cNvSpPr/>
          <p:nvPr/>
        </p:nvSpPr>
        <p:spPr>
          <a:xfrm>
            <a:off x="685797" y="1700211"/>
            <a:ext cx="2552701" cy="3133727"/>
          </a:xfrm>
          <a:prstGeom prst="rect">
            <a:avLst/>
          </a:prstGeom>
          <a:solidFill>
            <a:srgbClr val="F5E2C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ysClr val="windowText" lastClr="000000"/>
                </a:solidFill>
              </a:rPr>
              <a:t>Customer Segments</a:t>
            </a: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Pet product retailers (PetSmart, etc...)</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Veterinarians</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Pet owners</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52DDB2E0-2832-39C3-6828-80ACF2803EEE}"/>
              </a:ext>
            </a:extLst>
          </p:cNvPr>
          <p:cNvSpPr/>
          <p:nvPr/>
        </p:nvSpPr>
        <p:spPr>
          <a:xfrm>
            <a:off x="3240879" y="1700209"/>
            <a:ext cx="2300287" cy="1724025"/>
          </a:xfrm>
          <a:prstGeom prst="rect">
            <a:avLst/>
          </a:prstGeom>
          <a:solidFill>
            <a:srgbClr val="F5E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ysClr val="windowText" lastClr="000000"/>
                </a:solidFill>
              </a:rPr>
              <a:t>Value Proposition</a:t>
            </a:r>
          </a:p>
          <a:p>
            <a:pPr marL="285750" indent="-285750">
              <a:buFont typeface="Courier New" panose="02070309020205020404" pitchFamily="49" charset="0"/>
              <a:buChar char="o"/>
            </a:pPr>
            <a:r>
              <a:rPr lang="en-US" dirty="0">
                <a:solidFill>
                  <a:sysClr val="windowText" lastClr="000000"/>
                </a:solidFill>
              </a:rPr>
              <a:t>Real-time pet Health Monitoring</a:t>
            </a:r>
          </a:p>
          <a:p>
            <a:pPr marL="285750" indent="-285750">
              <a:buFont typeface="Courier New" panose="02070309020205020404" pitchFamily="49" charset="0"/>
              <a:buChar char="o"/>
            </a:pPr>
            <a:r>
              <a:rPr lang="en-US" dirty="0">
                <a:solidFill>
                  <a:sysClr val="windowText" lastClr="000000"/>
                </a:solidFill>
              </a:rPr>
              <a:t>Remote feeding options </a:t>
            </a:r>
          </a:p>
        </p:txBody>
      </p:sp>
      <p:sp>
        <p:nvSpPr>
          <p:cNvPr id="10" name="Rectangle 9">
            <a:extLst>
              <a:ext uri="{FF2B5EF4-FFF2-40B4-BE49-F238E27FC236}">
                <a16:creationId xmlns:a16="http://schemas.microsoft.com/office/drawing/2014/main" id="{3508CB4A-C4E6-5444-6108-D38952523F0B}"/>
              </a:ext>
            </a:extLst>
          </p:cNvPr>
          <p:cNvSpPr/>
          <p:nvPr/>
        </p:nvSpPr>
        <p:spPr>
          <a:xfrm>
            <a:off x="5541166" y="1700209"/>
            <a:ext cx="1971675" cy="1724025"/>
          </a:xfrm>
          <a:prstGeom prst="rect">
            <a:avLst/>
          </a:prstGeom>
          <a:solidFill>
            <a:srgbClr val="F5E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ysClr val="windowText" lastClr="000000"/>
                </a:solidFill>
              </a:rPr>
              <a:t>Channels</a:t>
            </a:r>
          </a:p>
          <a:p>
            <a:pPr marL="285750" indent="-285750">
              <a:buFont typeface="Courier New" panose="02070309020205020404" pitchFamily="49" charset="0"/>
              <a:buChar char="o"/>
            </a:pPr>
            <a:r>
              <a:rPr lang="en-US" dirty="0">
                <a:solidFill>
                  <a:sysClr val="windowText" lastClr="000000"/>
                </a:solidFill>
              </a:rPr>
              <a:t>Mobile App</a:t>
            </a:r>
          </a:p>
          <a:p>
            <a:pPr marL="285750" indent="-285750">
              <a:buFont typeface="Courier New" panose="02070309020205020404" pitchFamily="49" charset="0"/>
              <a:buChar char="o"/>
            </a:pPr>
            <a:r>
              <a:rPr lang="en-US" dirty="0">
                <a:solidFill>
                  <a:sysClr val="windowText" lastClr="000000"/>
                </a:solidFill>
              </a:rPr>
              <a:t>Social Media </a:t>
            </a:r>
          </a:p>
          <a:p>
            <a:pPr marL="285750" indent="-285750">
              <a:buFont typeface="Courier New" panose="02070309020205020404" pitchFamily="49" charset="0"/>
              <a:buChar char="o"/>
            </a:pPr>
            <a:r>
              <a:rPr lang="en-US" dirty="0">
                <a:solidFill>
                  <a:sysClr val="windowText" lastClr="000000"/>
                </a:solidFill>
              </a:rPr>
              <a:t>Veterinarians</a:t>
            </a:r>
          </a:p>
        </p:txBody>
      </p:sp>
      <p:sp>
        <p:nvSpPr>
          <p:cNvPr id="11" name="Rectangle 10">
            <a:extLst>
              <a:ext uri="{FF2B5EF4-FFF2-40B4-BE49-F238E27FC236}">
                <a16:creationId xmlns:a16="http://schemas.microsoft.com/office/drawing/2014/main" id="{F9EE21DB-E7A9-F5D3-2FE0-074E8835AB96}"/>
              </a:ext>
            </a:extLst>
          </p:cNvPr>
          <p:cNvSpPr/>
          <p:nvPr/>
        </p:nvSpPr>
        <p:spPr>
          <a:xfrm>
            <a:off x="695323" y="4830368"/>
            <a:ext cx="4857750" cy="1524000"/>
          </a:xfrm>
          <a:prstGeom prst="rect">
            <a:avLst/>
          </a:prstGeom>
          <a:solidFill>
            <a:srgbClr val="F5E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ysClr val="windowText" lastClr="000000"/>
                </a:solidFill>
              </a:rPr>
              <a:t>Customer Relationships</a:t>
            </a: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24/7 customer support</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Community engagement (forums, etc...)</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Personalized notifications</a:t>
            </a:r>
            <a:endParaRPr lang="en-US" dirty="0">
              <a:solidFill>
                <a:sysClr val="windowText" lastClr="000000"/>
              </a:solidFill>
            </a:endParaRPr>
          </a:p>
        </p:txBody>
      </p:sp>
      <p:sp>
        <p:nvSpPr>
          <p:cNvPr id="12" name="Rectangle 11">
            <a:extLst>
              <a:ext uri="{FF2B5EF4-FFF2-40B4-BE49-F238E27FC236}">
                <a16:creationId xmlns:a16="http://schemas.microsoft.com/office/drawing/2014/main" id="{0CEF0713-9BB6-0C14-64D7-CA98123C2924}"/>
              </a:ext>
            </a:extLst>
          </p:cNvPr>
          <p:cNvSpPr/>
          <p:nvPr/>
        </p:nvSpPr>
        <p:spPr>
          <a:xfrm>
            <a:off x="3238497" y="3420667"/>
            <a:ext cx="2305050" cy="1409702"/>
          </a:xfrm>
          <a:prstGeom prst="rect">
            <a:avLst/>
          </a:prstGeom>
          <a:solidFill>
            <a:srgbClr val="F5E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nSpc>
                <a:spcPct val="115000"/>
              </a:lnSpc>
              <a:spcBef>
                <a:spcPts val="0"/>
              </a:spcBef>
              <a:spcAft>
                <a:spcPts val="0"/>
              </a:spcAft>
            </a:pPr>
            <a:r>
              <a:rPr lang="en-CA" sz="1800" b="1"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Revenue Streams</a:t>
            </a:r>
            <a:endParaRPr lang="en-US" sz="1800" b="1"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Subscription fees</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In-app purchases</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Hardware sales</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291719CF-230B-C3CD-30EE-56ECB090967B}"/>
              </a:ext>
            </a:extLst>
          </p:cNvPr>
          <p:cNvSpPr/>
          <p:nvPr/>
        </p:nvSpPr>
        <p:spPr>
          <a:xfrm>
            <a:off x="5553073" y="3420667"/>
            <a:ext cx="1966913" cy="2933701"/>
          </a:xfrm>
          <a:prstGeom prst="rect">
            <a:avLst/>
          </a:prstGeom>
          <a:solidFill>
            <a:srgbClr val="F5E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ysClr val="windowText" lastClr="000000"/>
                </a:solidFill>
              </a:rPr>
              <a:t>Key Activities</a:t>
            </a: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App Development</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Marketing</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Customer support</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2A7FB4AB-6EDB-963E-D063-BD290B2CBC5C}"/>
              </a:ext>
            </a:extLst>
          </p:cNvPr>
          <p:cNvSpPr/>
          <p:nvPr/>
        </p:nvSpPr>
        <p:spPr>
          <a:xfrm>
            <a:off x="7515224" y="1700209"/>
            <a:ext cx="2300287" cy="2238377"/>
          </a:xfrm>
          <a:prstGeom prst="rect">
            <a:avLst/>
          </a:prstGeom>
          <a:solidFill>
            <a:srgbClr val="F5E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ysClr val="windowText" lastClr="000000"/>
                </a:solidFill>
              </a:rPr>
              <a:t>Key Resources</a:t>
            </a: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Developers</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Cloud infrastructure</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Partnerships with veterinarians</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F394D4CC-CFED-5749-EE5D-AE3C4BE7C3B1}"/>
              </a:ext>
            </a:extLst>
          </p:cNvPr>
          <p:cNvSpPr/>
          <p:nvPr/>
        </p:nvSpPr>
        <p:spPr>
          <a:xfrm>
            <a:off x="7510461" y="3935018"/>
            <a:ext cx="2305050" cy="2419350"/>
          </a:xfrm>
          <a:prstGeom prst="rect">
            <a:avLst/>
          </a:prstGeom>
          <a:solidFill>
            <a:srgbClr val="F5E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ysClr val="windowText" lastClr="000000"/>
                </a:solidFill>
              </a:rPr>
              <a:t>Cost Structure</a:t>
            </a: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Advertisement</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Marketing and customer support</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Courier New" panose="02070309020205020404" pitchFamily="49" charset="0"/>
              <a:buChar char="o"/>
            </a:pPr>
            <a:r>
              <a:rPr lang="en-CA"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rPr>
              <a:t>App development and maintenance</a:t>
            </a:r>
            <a:endParaRPr lang="en-US" sz="18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p>
            <a:pPr algn="ctr"/>
            <a:endParaRPr lang="en-US" dirty="0">
              <a:solidFill>
                <a:sysClr val="windowText" lastClr="000000"/>
              </a:solidFill>
            </a:endParaRPr>
          </a:p>
        </p:txBody>
      </p:sp>
    </p:spTree>
    <p:extLst>
      <p:ext uri="{BB962C8B-B14F-4D97-AF65-F5344CB8AC3E}">
        <p14:creationId xmlns:p14="http://schemas.microsoft.com/office/powerpoint/2010/main" val="354759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5338-C70D-088A-6D25-FC93BC6AD695}"/>
              </a:ext>
            </a:extLst>
          </p:cNvPr>
          <p:cNvSpPr>
            <a:spLocks noGrp="1"/>
          </p:cNvSpPr>
          <p:nvPr>
            <p:ph type="title"/>
          </p:nvPr>
        </p:nvSpPr>
        <p:spPr/>
        <p:txBody>
          <a:bodyPr>
            <a:normAutofit/>
          </a:bodyPr>
          <a:lstStyle/>
          <a:p>
            <a:pPr algn="ctr"/>
            <a:r>
              <a:rPr lang="en-US" sz="4000" dirty="0">
                <a:solidFill>
                  <a:schemeClr val="tx1"/>
                </a:solidFill>
              </a:rPr>
              <a:t>Sprint dashboard</a:t>
            </a:r>
          </a:p>
        </p:txBody>
      </p:sp>
      <p:pic>
        <p:nvPicPr>
          <p:cNvPr id="5" name="Content Placeholder 4">
            <a:extLst>
              <a:ext uri="{FF2B5EF4-FFF2-40B4-BE49-F238E27FC236}">
                <a16:creationId xmlns:a16="http://schemas.microsoft.com/office/drawing/2014/main" id="{FCC01E06-5221-A775-CCA1-6D60CBBF7B3A}"/>
              </a:ext>
            </a:extLst>
          </p:cNvPr>
          <p:cNvPicPr>
            <a:picLocks noGrp="1" noChangeAspect="1"/>
          </p:cNvPicPr>
          <p:nvPr>
            <p:ph idx="1"/>
          </p:nvPr>
        </p:nvPicPr>
        <p:blipFill>
          <a:blip r:embed="rId2"/>
          <a:stretch>
            <a:fillRect/>
          </a:stretch>
        </p:blipFill>
        <p:spPr>
          <a:xfrm>
            <a:off x="581191" y="1890876"/>
            <a:ext cx="11273703" cy="4605174"/>
          </a:xfrm>
        </p:spPr>
      </p:pic>
    </p:spTree>
    <p:extLst>
      <p:ext uri="{BB962C8B-B14F-4D97-AF65-F5344CB8AC3E}">
        <p14:creationId xmlns:p14="http://schemas.microsoft.com/office/powerpoint/2010/main" val="373238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FED834-DBCB-FE15-840A-E1C320D64F4C}"/>
              </a:ext>
            </a:extLst>
          </p:cNvPr>
          <p:cNvSpPr>
            <a:spLocks noGrp="1"/>
          </p:cNvSpPr>
          <p:nvPr>
            <p:ph type="title"/>
          </p:nvPr>
        </p:nvSpPr>
        <p:spPr>
          <a:xfrm>
            <a:off x="581192" y="702156"/>
            <a:ext cx="11029616" cy="821844"/>
          </a:xfrm>
        </p:spPr>
        <p:txBody>
          <a:bodyPr>
            <a:normAutofit/>
          </a:bodyPr>
          <a:lstStyle/>
          <a:p>
            <a:pPr algn="ctr"/>
            <a:r>
              <a:rPr lang="en-US" sz="4000" dirty="0" err="1">
                <a:solidFill>
                  <a:schemeClr val="tx1"/>
                </a:solidFill>
              </a:rPr>
              <a:t>Github</a:t>
            </a:r>
            <a:r>
              <a:rPr lang="en-US" sz="4000" dirty="0">
                <a:solidFill>
                  <a:schemeClr val="tx1"/>
                </a:solidFill>
              </a:rPr>
              <a:t> Usage</a:t>
            </a:r>
          </a:p>
        </p:txBody>
      </p:sp>
      <p:sp>
        <p:nvSpPr>
          <p:cNvPr id="8" name="Content Placeholder 7">
            <a:extLst>
              <a:ext uri="{FF2B5EF4-FFF2-40B4-BE49-F238E27FC236}">
                <a16:creationId xmlns:a16="http://schemas.microsoft.com/office/drawing/2014/main" id="{DF29A7C1-6074-5F64-DE42-782A093BE172}"/>
              </a:ext>
            </a:extLst>
          </p:cNvPr>
          <p:cNvSpPr>
            <a:spLocks noGrp="1"/>
          </p:cNvSpPr>
          <p:nvPr>
            <p:ph idx="1"/>
          </p:nvPr>
        </p:nvSpPr>
        <p:spPr/>
        <p:txBody>
          <a:bodyPr/>
          <a:lstStyle/>
          <a:p>
            <a:pPr marL="0" indent="0" rtl="0">
              <a:spcBef>
                <a:spcPts val="0"/>
              </a:spcBef>
              <a:spcAft>
                <a:spcPts val="0"/>
              </a:spcAft>
              <a:buNone/>
            </a:pPr>
            <a:r>
              <a:rPr lang="en-US" sz="1800" b="0" i="0" u="none" strike="noStrike" dirty="0">
                <a:solidFill>
                  <a:schemeClr val="tx1"/>
                </a:solidFill>
                <a:effectLst/>
                <a:latin typeface="Arial" panose="020B0604020202020204" pitchFamily="34" charset="0"/>
              </a:rPr>
              <a:t>Our GitHub strategy relied on maintaining close communication within the team to ensure seamless collaboration. Team members would notify the group in our Discord chat before starting their part of the project in a new branch, which helped avoid pull errors and conflicts. Everyone made sure to pull the most recent version of the project before beginning their work. Once a task was completed, the member would inform the team, allowing others to proceed with their work. If multiple members needed to work simultaneously, they coordinated to ensure their tasks didn't overlap, preventing merge conflicts and push errors.</a:t>
            </a:r>
            <a:endParaRPr lang="en-US" b="0" dirty="0">
              <a:solidFill>
                <a:schemeClr val="tx1"/>
              </a:solidFill>
              <a:effectLst/>
            </a:endParaRPr>
          </a:p>
        </p:txBody>
      </p:sp>
    </p:spTree>
    <p:extLst>
      <p:ext uri="{BB962C8B-B14F-4D97-AF65-F5344CB8AC3E}">
        <p14:creationId xmlns:p14="http://schemas.microsoft.com/office/powerpoint/2010/main" val="271794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2514-E4C9-0442-E5C7-E7DCC9064562}"/>
              </a:ext>
            </a:extLst>
          </p:cNvPr>
          <p:cNvSpPr>
            <a:spLocks noGrp="1"/>
          </p:cNvSpPr>
          <p:nvPr>
            <p:ph type="title"/>
          </p:nvPr>
        </p:nvSpPr>
        <p:spPr>
          <a:xfrm>
            <a:off x="581192" y="538403"/>
            <a:ext cx="11029616" cy="688494"/>
          </a:xfrm>
        </p:spPr>
        <p:txBody>
          <a:bodyPr>
            <a:normAutofit fontScale="90000"/>
          </a:bodyPr>
          <a:lstStyle/>
          <a:p>
            <a:pPr algn="ctr"/>
            <a:r>
              <a:rPr lang="en-US" sz="4000" dirty="0">
                <a:solidFill>
                  <a:schemeClr val="tx1"/>
                </a:solidFill>
              </a:rPr>
              <a:t>Gantt Chart</a:t>
            </a:r>
          </a:p>
        </p:txBody>
      </p:sp>
      <p:pic>
        <p:nvPicPr>
          <p:cNvPr id="5" name="Content Placeholder 4">
            <a:extLst>
              <a:ext uri="{FF2B5EF4-FFF2-40B4-BE49-F238E27FC236}">
                <a16:creationId xmlns:a16="http://schemas.microsoft.com/office/drawing/2014/main" id="{6B1ABBC4-9888-7884-5B60-79DBABCFB62E}"/>
              </a:ext>
            </a:extLst>
          </p:cNvPr>
          <p:cNvPicPr>
            <a:picLocks noGrp="1" noChangeAspect="1"/>
          </p:cNvPicPr>
          <p:nvPr>
            <p:ph idx="1"/>
          </p:nvPr>
        </p:nvPicPr>
        <p:blipFill>
          <a:blip r:embed="rId2"/>
          <a:stretch>
            <a:fillRect/>
          </a:stretch>
        </p:blipFill>
        <p:spPr>
          <a:xfrm>
            <a:off x="581025" y="1226897"/>
            <a:ext cx="11029616" cy="5290781"/>
          </a:xfrm>
        </p:spPr>
      </p:pic>
    </p:spTree>
    <p:extLst>
      <p:ext uri="{BB962C8B-B14F-4D97-AF65-F5344CB8AC3E}">
        <p14:creationId xmlns:p14="http://schemas.microsoft.com/office/powerpoint/2010/main" val="2572071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970BBB-5FB2-028D-5094-A94801B23C0A}"/>
              </a:ext>
            </a:extLst>
          </p:cNvPr>
          <p:cNvSpPr/>
          <p:nvPr/>
        </p:nvSpPr>
        <p:spPr>
          <a:xfrm>
            <a:off x="523874" y="2900660"/>
            <a:ext cx="11391901" cy="1569660"/>
          </a:xfrm>
          <a:prstGeom prst="rect">
            <a:avLst/>
          </a:prstGeom>
          <a:noFill/>
        </p:spPr>
        <p:txBody>
          <a:bodyPr wrap="square" lIns="91440" tIns="45720" rIns="91440" bIns="45720">
            <a:spAutoFit/>
          </a:bodyPr>
          <a:lstStyle/>
          <a:p>
            <a:pPr algn="ctr"/>
            <a:r>
              <a:rPr lang="en-US" sz="4800" b="1" i="1" cap="none" spc="0" dirty="0">
                <a:ln w="0"/>
                <a:solidFill>
                  <a:schemeClr val="tx1"/>
                </a:solidFill>
                <a:effectLst>
                  <a:outerShdw blurRad="38100" dist="19050" dir="2700000" algn="tl" rotWithShape="0">
                    <a:schemeClr val="dk1">
                      <a:alpha val="40000"/>
                    </a:schemeClr>
                  </a:outerShdw>
                </a:effectLst>
              </a:rPr>
              <a:t>Screen flow and Demonstration on Real </a:t>
            </a:r>
            <a:r>
              <a:rPr lang="en-US" sz="4800" b="1" i="1" dirty="0">
                <a:ln w="0"/>
                <a:effectLst>
                  <a:outerShdw blurRad="38100" dist="19050" dir="2700000" algn="tl" rotWithShape="0">
                    <a:schemeClr val="dk1">
                      <a:alpha val="40000"/>
                    </a:schemeClr>
                  </a:outerShdw>
                </a:effectLst>
              </a:rPr>
              <a:t>D</a:t>
            </a:r>
            <a:r>
              <a:rPr lang="en-US" sz="4800" b="1" i="1" cap="none" spc="0" dirty="0">
                <a:ln w="0"/>
                <a:solidFill>
                  <a:schemeClr val="tx1"/>
                </a:solidFill>
                <a:effectLst>
                  <a:outerShdw blurRad="38100" dist="19050" dir="2700000" algn="tl" rotWithShape="0">
                    <a:schemeClr val="dk1">
                      <a:alpha val="40000"/>
                    </a:schemeClr>
                  </a:outerShdw>
                </a:effectLst>
              </a:rPr>
              <a:t>evice...!!!!</a:t>
            </a:r>
          </a:p>
        </p:txBody>
      </p:sp>
    </p:spTree>
    <p:extLst>
      <p:ext uri="{BB962C8B-B14F-4D97-AF65-F5344CB8AC3E}">
        <p14:creationId xmlns:p14="http://schemas.microsoft.com/office/powerpoint/2010/main" val="294331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031C0B-E140-EBD9-BC3A-4D1FCF3FC8E8}"/>
              </a:ext>
            </a:extLst>
          </p:cNvPr>
          <p:cNvPicPr>
            <a:picLocks noChangeAspect="1"/>
          </p:cNvPicPr>
          <p:nvPr/>
        </p:nvPicPr>
        <p:blipFill>
          <a:blip r:embed="rId2"/>
          <a:stretch>
            <a:fillRect/>
          </a:stretch>
        </p:blipFill>
        <p:spPr>
          <a:xfrm>
            <a:off x="161925" y="66675"/>
            <a:ext cx="2678483" cy="22860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 name="Content Placeholder 3">
            <a:extLst>
              <a:ext uri="{FF2B5EF4-FFF2-40B4-BE49-F238E27FC236}">
                <a16:creationId xmlns:a16="http://schemas.microsoft.com/office/drawing/2014/main" id="{63FEA94C-D6B2-F796-0079-BEAE90E5591A}"/>
              </a:ext>
            </a:extLst>
          </p:cNvPr>
          <p:cNvSpPr>
            <a:spLocks noGrp="1"/>
          </p:cNvSpPr>
          <p:nvPr>
            <p:ph idx="1"/>
          </p:nvPr>
        </p:nvSpPr>
        <p:spPr>
          <a:xfrm>
            <a:off x="581192" y="933450"/>
            <a:ext cx="11029615" cy="5041900"/>
          </a:xfrm>
        </p:spPr>
        <p:txBody>
          <a:bodyPr>
            <a:normAutofit lnSpcReduction="10000"/>
          </a:bodyPr>
          <a:lstStyle/>
          <a:p>
            <a:pPr marL="0" marR="0">
              <a:lnSpc>
                <a:spcPct val="115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endParaRPr lang="en-US" sz="1800" b="1"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2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Team Name:</a:t>
            </a:r>
            <a:r>
              <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FurGuardian</a:t>
            </a:r>
            <a:endPar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2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Project Name:</a:t>
            </a:r>
            <a:r>
              <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Pet Wellness App</a:t>
            </a:r>
          </a:p>
          <a:p>
            <a:pPr marL="0" marR="0">
              <a:lnSpc>
                <a:spcPct val="115000"/>
              </a:lnSpc>
              <a:spcBef>
                <a:spcPts val="0"/>
              </a:spcBef>
              <a:spcAft>
                <a:spcPts val="800"/>
              </a:spcAft>
            </a:pPr>
            <a:r>
              <a:rPr lang="en-US" sz="2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Team Group:</a:t>
            </a:r>
            <a:r>
              <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8</a:t>
            </a:r>
          </a:p>
          <a:p>
            <a:pPr marL="0" marR="0">
              <a:lnSpc>
                <a:spcPct val="115000"/>
              </a:lnSpc>
              <a:spcBef>
                <a:spcPts val="0"/>
              </a:spcBef>
              <a:spcAft>
                <a:spcPts val="800"/>
              </a:spcAft>
            </a:pPr>
            <a:r>
              <a:rPr lang="en-US" sz="2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Student Names and ID’s:</a:t>
            </a:r>
          </a:p>
          <a:p>
            <a:pPr marL="0" marR="0" indent="0">
              <a:lnSpc>
                <a:spcPct val="115000"/>
              </a:lnSpc>
              <a:spcBef>
                <a:spcPts val="0"/>
              </a:spcBef>
              <a:spcAft>
                <a:spcPts val="800"/>
              </a:spcAft>
              <a:buNone/>
            </a:pPr>
            <a:r>
              <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Justin Chipman – N01598472</a:t>
            </a:r>
          </a:p>
          <a:p>
            <a:pPr marL="0" marR="0" indent="0">
              <a:lnSpc>
                <a:spcPct val="115000"/>
              </a:lnSpc>
              <a:spcBef>
                <a:spcPts val="0"/>
              </a:spcBef>
              <a:spcAft>
                <a:spcPts val="800"/>
              </a:spcAft>
              <a:buNone/>
            </a:pPr>
            <a:r>
              <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Imran Zafurallah - N01585098</a:t>
            </a:r>
          </a:p>
          <a:p>
            <a:pPr marL="0" marR="0" indent="0">
              <a:lnSpc>
                <a:spcPct val="115000"/>
              </a:lnSpc>
              <a:spcBef>
                <a:spcPts val="0"/>
              </a:spcBef>
              <a:spcAft>
                <a:spcPts val="800"/>
              </a:spcAft>
              <a:buNone/>
            </a:pPr>
            <a:r>
              <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Zane </a:t>
            </a:r>
            <a:r>
              <a:rPr lang="en-US" sz="20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Aransevia</a:t>
            </a:r>
            <a:r>
              <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 N01351168</a:t>
            </a:r>
          </a:p>
          <a:p>
            <a:pPr marL="0" marR="0" indent="0">
              <a:lnSpc>
                <a:spcPct val="115000"/>
              </a:lnSpc>
              <a:spcBef>
                <a:spcPts val="0"/>
              </a:spcBef>
              <a:spcAft>
                <a:spcPts val="800"/>
              </a:spcAft>
              <a:buNone/>
            </a:pPr>
            <a:r>
              <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Tevadi</a:t>
            </a:r>
            <a:r>
              <a:rPr lang="en-US"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Brookes - N01582563</a:t>
            </a:r>
          </a:p>
          <a:p>
            <a:endParaRPr lang="en-US" dirty="0"/>
          </a:p>
        </p:txBody>
      </p:sp>
    </p:spTree>
    <p:extLst>
      <p:ext uri="{BB962C8B-B14F-4D97-AF65-F5344CB8AC3E}">
        <p14:creationId xmlns:p14="http://schemas.microsoft.com/office/powerpoint/2010/main" val="89504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FBD131B-0123-8F14-5FC0-6FDACEB96217}"/>
              </a:ext>
            </a:extLst>
          </p:cNvPr>
          <p:cNvSpPr>
            <a:spLocks noGrp="1"/>
          </p:cNvSpPr>
          <p:nvPr>
            <p:ph type="body" idx="1"/>
          </p:nvPr>
        </p:nvSpPr>
        <p:spPr>
          <a:xfrm>
            <a:off x="581194" y="631641"/>
            <a:ext cx="5194769" cy="557784"/>
          </a:xfrm>
        </p:spPr>
        <p:txBody>
          <a:bodyPr/>
          <a:lstStyle/>
          <a:p>
            <a:r>
              <a:rPr lang="en-US" sz="2400" b="1" dirty="0">
                <a:solidFill>
                  <a:schemeClr val="tx1"/>
                </a:solidFill>
              </a:rPr>
              <a:t>Splash Screen in Portrait mode</a:t>
            </a:r>
          </a:p>
        </p:txBody>
      </p:sp>
      <p:sp>
        <p:nvSpPr>
          <p:cNvPr id="10" name="Text Placeholder 9">
            <a:extLst>
              <a:ext uri="{FF2B5EF4-FFF2-40B4-BE49-F238E27FC236}">
                <a16:creationId xmlns:a16="http://schemas.microsoft.com/office/drawing/2014/main" id="{7E0C49DC-8B5F-DDD8-F1F6-555BF8AFAE80}"/>
              </a:ext>
            </a:extLst>
          </p:cNvPr>
          <p:cNvSpPr>
            <a:spLocks noGrp="1"/>
          </p:cNvSpPr>
          <p:nvPr>
            <p:ph type="body" sz="quarter" idx="3"/>
          </p:nvPr>
        </p:nvSpPr>
        <p:spPr>
          <a:xfrm>
            <a:off x="6643132" y="631641"/>
            <a:ext cx="5194770" cy="553373"/>
          </a:xfrm>
        </p:spPr>
        <p:txBody>
          <a:bodyPr/>
          <a:lstStyle/>
          <a:p>
            <a:r>
              <a:rPr lang="en-US" sz="2400" b="1" dirty="0">
                <a:solidFill>
                  <a:schemeClr val="tx1"/>
                </a:solidFill>
              </a:rPr>
              <a:t>Splash Screen in Landscape mode </a:t>
            </a:r>
          </a:p>
        </p:txBody>
      </p:sp>
      <p:pic>
        <p:nvPicPr>
          <p:cNvPr id="4" name="Picture 3">
            <a:extLst>
              <a:ext uri="{FF2B5EF4-FFF2-40B4-BE49-F238E27FC236}">
                <a16:creationId xmlns:a16="http://schemas.microsoft.com/office/drawing/2014/main" id="{44D4CE34-AF12-0EEB-5E00-C255E3FB338F}"/>
              </a:ext>
            </a:extLst>
          </p:cNvPr>
          <p:cNvPicPr>
            <a:picLocks noChangeAspect="1"/>
          </p:cNvPicPr>
          <p:nvPr/>
        </p:nvPicPr>
        <p:blipFill>
          <a:blip r:embed="rId2"/>
          <a:stretch>
            <a:fillRect/>
          </a:stretch>
        </p:blipFill>
        <p:spPr>
          <a:xfrm>
            <a:off x="581192" y="1185014"/>
            <a:ext cx="3819358" cy="5444386"/>
          </a:xfrm>
          <a:prstGeom prst="rect">
            <a:avLst/>
          </a:prstGeom>
        </p:spPr>
      </p:pic>
      <p:pic>
        <p:nvPicPr>
          <p:cNvPr id="5" name="Picture 4">
            <a:extLst>
              <a:ext uri="{FF2B5EF4-FFF2-40B4-BE49-F238E27FC236}">
                <a16:creationId xmlns:a16="http://schemas.microsoft.com/office/drawing/2014/main" id="{D19A9EC7-0916-D107-02E8-C56DA28E5EC7}"/>
              </a:ext>
            </a:extLst>
          </p:cNvPr>
          <p:cNvPicPr>
            <a:picLocks noChangeAspect="1"/>
          </p:cNvPicPr>
          <p:nvPr/>
        </p:nvPicPr>
        <p:blipFill>
          <a:blip r:embed="rId3"/>
          <a:stretch>
            <a:fillRect/>
          </a:stretch>
        </p:blipFill>
        <p:spPr>
          <a:xfrm>
            <a:off x="6416037" y="1415916"/>
            <a:ext cx="5648960" cy="3020272"/>
          </a:xfrm>
          <a:prstGeom prst="rect">
            <a:avLst/>
          </a:prstGeom>
        </p:spPr>
      </p:pic>
    </p:spTree>
    <p:extLst>
      <p:ext uri="{BB962C8B-B14F-4D97-AF65-F5344CB8AC3E}">
        <p14:creationId xmlns:p14="http://schemas.microsoft.com/office/powerpoint/2010/main" val="523805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12D6FC8-3F9A-71A1-F59E-595BD7AFF634}"/>
              </a:ext>
            </a:extLst>
          </p:cNvPr>
          <p:cNvSpPr>
            <a:spLocks noGrp="1"/>
          </p:cNvSpPr>
          <p:nvPr>
            <p:ph type="body" idx="1"/>
          </p:nvPr>
        </p:nvSpPr>
        <p:spPr>
          <a:xfrm>
            <a:off x="456965" y="567970"/>
            <a:ext cx="3353035" cy="557784"/>
          </a:xfrm>
        </p:spPr>
        <p:txBody>
          <a:bodyPr/>
          <a:lstStyle/>
          <a:p>
            <a:r>
              <a:rPr lang="en-US" sz="2400" b="1" dirty="0"/>
              <a:t>Login Screen </a:t>
            </a:r>
          </a:p>
        </p:txBody>
      </p:sp>
      <p:pic>
        <p:nvPicPr>
          <p:cNvPr id="12" name="Content Placeholder 11">
            <a:extLst>
              <a:ext uri="{FF2B5EF4-FFF2-40B4-BE49-F238E27FC236}">
                <a16:creationId xmlns:a16="http://schemas.microsoft.com/office/drawing/2014/main" id="{AE99C8A7-1B5B-C3C0-90FD-D8B644CC8F29}"/>
              </a:ext>
            </a:extLst>
          </p:cNvPr>
          <p:cNvPicPr>
            <a:picLocks noGrp="1" noChangeAspect="1"/>
          </p:cNvPicPr>
          <p:nvPr>
            <p:ph sz="half" idx="2"/>
          </p:nvPr>
        </p:nvPicPr>
        <p:blipFill>
          <a:blip r:embed="rId2"/>
          <a:stretch>
            <a:fillRect/>
          </a:stretch>
        </p:blipFill>
        <p:spPr>
          <a:xfrm>
            <a:off x="581192" y="1458408"/>
            <a:ext cx="3228808" cy="5237667"/>
          </a:xfrm>
        </p:spPr>
      </p:pic>
      <p:sp>
        <p:nvSpPr>
          <p:cNvPr id="16" name="Text Placeholder 15">
            <a:extLst>
              <a:ext uri="{FF2B5EF4-FFF2-40B4-BE49-F238E27FC236}">
                <a16:creationId xmlns:a16="http://schemas.microsoft.com/office/drawing/2014/main" id="{A351417E-5C37-DE3F-4852-592633F08784}"/>
              </a:ext>
            </a:extLst>
          </p:cNvPr>
          <p:cNvSpPr>
            <a:spLocks noGrp="1"/>
          </p:cNvSpPr>
          <p:nvPr>
            <p:ph type="body" sz="quarter" idx="3"/>
          </p:nvPr>
        </p:nvSpPr>
        <p:spPr>
          <a:xfrm>
            <a:off x="3724275" y="567970"/>
            <a:ext cx="4257675" cy="553373"/>
          </a:xfrm>
        </p:spPr>
        <p:txBody>
          <a:bodyPr/>
          <a:lstStyle/>
          <a:p>
            <a:r>
              <a:rPr lang="en-US" sz="2400" b="1" dirty="0"/>
              <a:t>Login Screen for Incorrect login  </a:t>
            </a:r>
          </a:p>
        </p:txBody>
      </p:sp>
      <p:pic>
        <p:nvPicPr>
          <p:cNvPr id="21" name="Content Placeholder 20">
            <a:extLst>
              <a:ext uri="{FF2B5EF4-FFF2-40B4-BE49-F238E27FC236}">
                <a16:creationId xmlns:a16="http://schemas.microsoft.com/office/drawing/2014/main" id="{D4CB355A-7A62-500A-A5A3-90E9CF842FDE}"/>
              </a:ext>
            </a:extLst>
          </p:cNvPr>
          <p:cNvPicPr>
            <a:picLocks noGrp="1" noChangeAspect="1"/>
          </p:cNvPicPr>
          <p:nvPr>
            <p:ph sz="quarter" idx="4"/>
          </p:nvPr>
        </p:nvPicPr>
        <p:blipFill>
          <a:blip r:embed="rId3"/>
          <a:stretch>
            <a:fillRect/>
          </a:stretch>
        </p:blipFill>
        <p:spPr>
          <a:xfrm>
            <a:off x="4282059" y="1458406"/>
            <a:ext cx="3227832" cy="5237667"/>
          </a:xfrm>
          <a:prstGeom prst="rect">
            <a:avLst/>
          </a:prstGeom>
        </p:spPr>
      </p:pic>
      <p:sp>
        <p:nvSpPr>
          <p:cNvPr id="22" name="TextBox 21">
            <a:extLst>
              <a:ext uri="{FF2B5EF4-FFF2-40B4-BE49-F238E27FC236}">
                <a16:creationId xmlns:a16="http://schemas.microsoft.com/office/drawing/2014/main" id="{360ED351-5905-EA11-BB75-808732C530F7}"/>
              </a:ext>
            </a:extLst>
          </p:cNvPr>
          <p:cNvSpPr txBox="1"/>
          <p:nvPr/>
        </p:nvSpPr>
        <p:spPr>
          <a:xfrm>
            <a:off x="7981950" y="613823"/>
            <a:ext cx="3990975" cy="461665"/>
          </a:xfrm>
          <a:prstGeom prst="rect">
            <a:avLst/>
          </a:prstGeom>
          <a:noFill/>
        </p:spPr>
        <p:txBody>
          <a:bodyPr wrap="square" rtlCol="0">
            <a:spAutoFit/>
          </a:bodyPr>
          <a:lstStyle/>
          <a:p>
            <a:r>
              <a:rPr lang="en-US" sz="2400" b="1" dirty="0"/>
              <a:t>Login Screen for Correct login </a:t>
            </a:r>
          </a:p>
        </p:txBody>
      </p:sp>
      <p:pic>
        <p:nvPicPr>
          <p:cNvPr id="23" name="Picture 22">
            <a:extLst>
              <a:ext uri="{FF2B5EF4-FFF2-40B4-BE49-F238E27FC236}">
                <a16:creationId xmlns:a16="http://schemas.microsoft.com/office/drawing/2014/main" id="{9E38BF7D-9415-F981-2375-071A2E312814}"/>
              </a:ext>
            </a:extLst>
          </p:cNvPr>
          <p:cNvPicPr>
            <a:picLocks noChangeAspect="1"/>
          </p:cNvPicPr>
          <p:nvPr/>
        </p:nvPicPr>
        <p:blipFill>
          <a:blip r:embed="rId4"/>
          <a:stretch>
            <a:fillRect/>
          </a:stretch>
        </p:blipFill>
        <p:spPr>
          <a:xfrm>
            <a:off x="7981950" y="1458407"/>
            <a:ext cx="3227832" cy="5237666"/>
          </a:xfrm>
          <a:prstGeom prst="rect">
            <a:avLst/>
          </a:prstGeom>
        </p:spPr>
      </p:pic>
    </p:spTree>
    <p:extLst>
      <p:ext uri="{BB962C8B-B14F-4D97-AF65-F5344CB8AC3E}">
        <p14:creationId xmlns:p14="http://schemas.microsoft.com/office/powerpoint/2010/main" val="1072076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FF7F-7D85-C958-40AE-150F87E12D1F}"/>
              </a:ext>
            </a:extLst>
          </p:cNvPr>
          <p:cNvSpPr>
            <a:spLocks noGrp="1"/>
          </p:cNvSpPr>
          <p:nvPr>
            <p:ph type="title"/>
          </p:nvPr>
        </p:nvSpPr>
        <p:spPr>
          <a:xfrm>
            <a:off x="581193" y="729658"/>
            <a:ext cx="11029616" cy="775292"/>
          </a:xfrm>
        </p:spPr>
        <p:txBody>
          <a:bodyPr>
            <a:normAutofit/>
          </a:bodyPr>
          <a:lstStyle/>
          <a:p>
            <a:pPr algn="ctr"/>
            <a:r>
              <a:rPr lang="en-US" sz="4000" dirty="0">
                <a:solidFill>
                  <a:schemeClr val="tx1"/>
                </a:solidFill>
              </a:rPr>
              <a:t>Firebase Database </a:t>
            </a:r>
          </a:p>
        </p:txBody>
      </p:sp>
      <p:pic>
        <p:nvPicPr>
          <p:cNvPr id="7" name="Picture 6" descr="A screenshot of a computer&#10;&#10;Description automatically generated">
            <a:extLst>
              <a:ext uri="{FF2B5EF4-FFF2-40B4-BE49-F238E27FC236}">
                <a16:creationId xmlns:a16="http://schemas.microsoft.com/office/drawing/2014/main" id="{A4C03B7B-3F58-6D82-A00D-A0BBD2E505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193" y="1903412"/>
            <a:ext cx="11029616" cy="4224930"/>
          </a:xfrm>
          <a:prstGeom prst="rect">
            <a:avLst/>
          </a:prstGeom>
          <a:noFill/>
          <a:ln>
            <a:noFill/>
          </a:ln>
        </p:spPr>
      </p:pic>
    </p:spTree>
    <p:extLst>
      <p:ext uri="{BB962C8B-B14F-4D97-AF65-F5344CB8AC3E}">
        <p14:creationId xmlns:p14="http://schemas.microsoft.com/office/powerpoint/2010/main" val="320931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066E1D8-5349-7A2E-A757-6D31CF5B6DCD}"/>
              </a:ext>
            </a:extLst>
          </p:cNvPr>
          <p:cNvSpPr>
            <a:spLocks noGrp="1"/>
          </p:cNvSpPr>
          <p:nvPr>
            <p:ph type="body" idx="1"/>
          </p:nvPr>
        </p:nvSpPr>
        <p:spPr>
          <a:xfrm>
            <a:off x="581191" y="718057"/>
            <a:ext cx="5194769" cy="557784"/>
          </a:xfrm>
        </p:spPr>
        <p:txBody>
          <a:bodyPr/>
          <a:lstStyle/>
          <a:p>
            <a:r>
              <a:rPr lang="en-US" sz="2400" b="1" dirty="0">
                <a:solidFill>
                  <a:schemeClr val="tx1"/>
                </a:solidFill>
              </a:rPr>
              <a:t>Home Screen in Portrait Mode</a:t>
            </a:r>
          </a:p>
        </p:txBody>
      </p:sp>
      <p:sp>
        <p:nvSpPr>
          <p:cNvPr id="7" name="Text Placeholder 6">
            <a:extLst>
              <a:ext uri="{FF2B5EF4-FFF2-40B4-BE49-F238E27FC236}">
                <a16:creationId xmlns:a16="http://schemas.microsoft.com/office/drawing/2014/main" id="{22368EFF-7750-22F4-F1D9-2A2CEC8A908E}"/>
              </a:ext>
            </a:extLst>
          </p:cNvPr>
          <p:cNvSpPr>
            <a:spLocks noGrp="1"/>
          </p:cNvSpPr>
          <p:nvPr>
            <p:ph type="body" sz="quarter" idx="3"/>
          </p:nvPr>
        </p:nvSpPr>
        <p:spPr>
          <a:xfrm>
            <a:off x="6416037" y="722468"/>
            <a:ext cx="5194770" cy="553373"/>
          </a:xfrm>
        </p:spPr>
        <p:txBody>
          <a:bodyPr/>
          <a:lstStyle/>
          <a:p>
            <a:r>
              <a:rPr lang="en-US" sz="2400" b="1" dirty="0">
                <a:solidFill>
                  <a:schemeClr val="tx1"/>
                </a:solidFill>
              </a:rPr>
              <a:t>Home Screen in Landscape Mode</a:t>
            </a:r>
          </a:p>
        </p:txBody>
      </p:sp>
      <p:pic>
        <p:nvPicPr>
          <p:cNvPr id="9" name="Content Placeholder 8">
            <a:extLst>
              <a:ext uri="{FF2B5EF4-FFF2-40B4-BE49-F238E27FC236}">
                <a16:creationId xmlns:a16="http://schemas.microsoft.com/office/drawing/2014/main" id="{D5624988-386F-3BA0-3A83-C5589F163D58}"/>
              </a:ext>
            </a:extLst>
          </p:cNvPr>
          <p:cNvPicPr>
            <a:picLocks noGrp="1" noChangeAspect="1"/>
          </p:cNvPicPr>
          <p:nvPr>
            <p:ph sz="half" idx="2"/>
          </p:nvPr>
        </p:nvPicPr>
        <p:blipFill>
          <a:blip r:embed="rId2"/>
          <a:stretch>
            <a:fillRect/>
          </a:stretch>
        </p:blipFill>
        <p:spPr>
          <a:xfrm>
            <a:off x="581191" y="1275840"/>
            <a:ext cx="3314534" cy="5239259"/>
          </a:xfrm>
          <a:prstGeom prst="rect">
            <a:avLst/>
          </a:prstGeom>
        </p:spPr>
      </p:pic>
      <p:pic>
        <p:nvPicPr>
          <p:cNvPr id="10" name="Content Placeholder 9">
            <a:extLst>
              <a:ext uri="{FF2B5EF4-FFF2-40B4-BE49-F238E27FC236}">
                <a16:creationId xmlns:a16="http://schemas.microsoft.com/office/drawing/2014/main" id="{ED7FA42C-CFFA-0AA9-6CC3-212E2A9303CE}"/>
              </a:ext>
            </a:extLst>
          </p:cNvPr>
          <p:cNvPicPr>
            <a:picLocks noGrp="1" noChangeAspect="1"/>
          </p:cNvPicPr>
          <p:nvPr>
            <p:ph sz="quarter" idx="4"/>
          </p:nvPr>
        </p:nvPicPr>
        <p:blipFill>
          <a:blip r:embed="rId3"/>
          <a:stretch>
            <a:fillRect/>
          </a:stretch>
        </p:blipFill>
        <p:spPr>
          <a:xfrm>
            <a:off x="5400675" y="1382713"/>
            <a:ext cx="6209662" cy="3065462"/>
          </a:xfrm>
          <a:prstGeom prst="rect">
            <a:avLst/>
          </a:prstGeom>
        </p:spPr>
      </p:pic>
    </p:spTree>
    <p:extLst>
      <p:ext uri="{BB962C8B-B14F-4D97-AF65-F5344CB8AC3E}">
        <p14:creationId xmlns:p14="http://schemas.microsoft.com/office/powerpoint/2010/main" val="83452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580C1A-1F4F-1FFD-BB00-9F3F92F6515E}"/>
              </a:ext>
            </a:extLst>
          </p:cNvPr>
          <p:cNvSpPr>
            <a:spLocks noGrp="1"/>
          </p:cNvSpPr>
          <p:nvPr>
            <p:ph type="body" idx="1"/>
          </p:nvPr>
        </p:nvSpPr>
        <p:spPr>
          <a:xfrm>
            <a:off x="580790" y="718058"/>
            <a:ext cx="4181709" cy="557784"/>
          </a:xfrm>
        </p:spPr>
        <p:txBody>
          <a:bodyPr/>
          <a:lstStyle/>
          <a:p>
            <a:r>
              <a:rPr lang="en-US" sz="2400" b="1" dirty="0">
                <a:solidFill>
                  <a:schemeClr val="tx1"/>
                </a:solidFill>
              </a:rPr>
              <a:t>Health Screen in Portrait Mode</a:t>
            </a:r>
          </a:p>
        </p:txBody>
      </p:sp>
      <p:sp>
        <p:nvSpPr>
          <p:cNvPr id="7" name="Text Placeholder 6">
            <a:extLst>
              <a:ext uri="{FF2B5EF4-FFF2-40B4-BE49-F238E27FC236}">
                <a16:creationId xmlns:a16="http://schemas.microsoft.com/office/drawing/2014/main" id="{688DB9D1-9A72-81C0-881E-AD654DCA8EF7}"/>
              </a:ext>
            </a:extLst>
          </p:cNvPr>
          <p:cNvSpPr>
            <a:spLocks noGrp="1"/>
          </p:cNvSpPr>
          <p:nvPr>
            <p:ph type="body" sz="quarter" idx="3"/>
          </p:nvPr>
        </p:nvSpPr>
        <p:spPr>
          <a:xfrm>
            <a:off x="5334000" y="718058"/>
            <a:ext cx="6276742" cy="553373"/>
          </a:xfrm>
        </p:spPr>
        <p:txBody>
          <a:bodyPr/>
          <a:lstStyle/>
          <a:p>
            <a:pPr algn="ctr"/>
            <a:r>
              <a:rPr lang="en-US" sz="2400" b="1" dirty="0">
                <a:solidFill>
                  <a:schemeClr val="tx1"/>
                </a:solidFill>
              </a:rPr>
              <a:t>Health Screen in Landscape Mode</a:t>
            </a:r>
          </a:p>
        </p:txBody>
      </p:sp>
      <p:pic>
        <p:nvPicPr>
          <p:cNvPr id="10" name="Content Placeholder 9">
            <a:extLst>
              <a:ext uri="{FF2B5EF4-FFF2-40B4-BE49-F238E27FC236}">
                <a16:creationId xmlns:a16="http://schemas.microsoft.com/office/drawing/2014/main" id="{768CE007-E961-281B-2A73-83D50469021B}"/>
              </a:ext>
            </a:extLst>
          </p:cNvPr>
          <p:cNvPicPr>
            <a:picLocks noGrp="1" noChangeAspect="1"/>
          </p:cNvPicPr>
          <p:nvPr>
            <p:ph sz="quarter" idx="4"/>
          </p:nvPr>
        </p:nvPicPr>
        <p:blipFill>
          <a:blip r:embed="rId2"/>
          <a:stretch>
            <a:fillRect/>
          </a:stretch>
        </p:blipFill>
        <p:spPr>
          <a:xfrm>
            <a:off x="5334000" y="1374621"/>
            <a:ext cx="6276743" cy="2665721"/>
          </a:xfrm>
        </p:spPr>
      </p:pic>
      <p:pic>
        <p:nvPicPr>
          <p:cNvPr id="11" name="Content Placeholder 10">
            <a:extLst>
              <a:ext uri="{FF2B5EF4-FFF2-40B4-BE49-F238E27FC236}">
                <a16:creationId xmlns:a16="http://schemas.microsoft.com/office/drawing/2014/main" id="{30935B9A-BC8B-0F68-AB61-3AE223FC8EAD}"/>
              </a:ext>
            </a:extLst>
          </p:cNvPr>
          <p:cNvPicPr>
            <a:picLocks noGrp="1" noChangeAspect="1"/>
          </p:cNvPicPr>
          <p:nvPr>
            <p:ph sz="half" idx="2"/>
          </p:nvPr>
        </p:nvPicPr>
        <p:blipFill>
          <a:blip r:embed="rId3"/>
          <a:stretch>
            <a:fillRect/>
          </a:stretch>
        </p:blipFill>
        <p:spPr>
          <a:xfrm>
            <a:off x="580787" y="1271431"/>
            <a:ext cx="3200638" cy="5239512"/>
          </a:xfrm>
          <a:prstGeom prst="rect">
            <a:avLst/>
          </a:prstGeom>
        </p:spPr>
      </p:pic>
    </p:spTree>
    <p:extLst>
      <p:ext uri="{BB962C8B-B14F-4D97-AF65-F5344CB8AC3E}">
        <p14:creationId xmlns:p14="http://schemas.microsoft.com/office/powerpoint/2010/main" val="2098464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135E0D5-10F2-F8D7-F73C-89F37709A55C}"/>
              </a:ext>
            </a:extLst>
          </p:cNvPr>
          <p:cNvSpPr>
            <a:spLocks noGrp="1"/>
          </p:cNvSpPr>
          <p:nvPr>
            <p:ph type="body" idx="1"/>
          </p:nvPr>
        </p:nvSpPr>
        <p:spPr>
          <a:xfrm>
            <a:off x="3498613" y="608774"/>
            <a:ext cx="5194769" cy="557784"/>
          </a:xfrm>
        </p:spPr>
        <p:txBody>
          <a:bodyPr/>
          <a:lstStyle/>
          <a:p>
            <a:pPr algn="ctr"/>
            <a:r>
              <a:rPr lang="en-US" sz="2400" b="1" dirty="0">
                <a:solidFill>
                  <a:schemeClr val="tx1"/>
                </a:solidFill>
              </a:rPr>
              <a:t>Records</a:t>
            </a:r>
            <a:endParaRPr lang="en-US" sz="2800" b="1" dirty="0">
              <a:solidFill>
                <a:schemeClr val="tx1"/>
              </a:solidFill>
            </a:endParaRPr>
          </a:p>
        </p:txBody>
      </p:sp>
      <p:pic>
        <p:nvPicPr>
          <p:cNvPr id="19" name="Content Placeholder 18">
            <a:extLst>
              <a:ext uri="{FF2B5EF4-FFF2-40B4-BE49-F238E27FC236}">
                <a16:creationId xmlns:a16="http://schemas.microsoft.com/office/drawing/2014/main" id="{B1DC53FC-FAC2-450A-FB07-CBCC21347C71}"/>
              </a:ext>
            </a:extLst>
          </p:cNvPr>
          <p:cNvPicPr>
            <a:picLocks noGrp="1" noChangeAspect="1"/>
          </p:cNvPicPr>
          <p:nvPr>
            <p:ph sz="half" idx="2"/>
          </p:nvPr>
        </p:nvPicPr>
        <p:blipFill>
          <a:blip r:embed="rId2"/>
          <a:stretch>
            <a:fillRect/>
          </a:stretch>
        </p:blipFill>
        <p:spPr>
          <a:xfrm>
            <a:off x="4368681" y="1166558"/>
            <a:ext cx="3454635" cy="5401184"/>
          </a:xfrm>
          <a:prstGeom prst="rect">
            <a:avLst/>
          </a:prstGeom>
          <a:ln>
            <a:solidFill>
              <a:srgbClr val="F5E2C4"/>
            </a:solidFill>
          </a:ln>
        </p:spPr>
      </p:pic>
    </p:spTree>
    <p:extLst>
      <p:ext uri="{BB962C8B-B14F-4D97-AF65-F5344CB8AC3E}">
        <p14:creationId xmlns:p14="http://schemas.microsoft.com/office/powerpoint/2010/main" val="295407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2ED4E5-972C-6D29-BBA3-0C04046E5279}"/>
              </a:ext>
            </a:extLst>
          </p:cNvPr>
          <p:cNvSpPr>
            <a:spLocks noGrp="1"/>
          </p:cNvSpPr>
          <p:nvPr>
            <p:ph type="body" idx="1"/>
          </p:nvPr>
        </p:nvSpPr>
        <p:spPr>
          <a:xfrm>
            <a:off x="622118" y="560094"/>
            <a:ext cx="2409660" cy="557784"/>
          </a:xfrm>
        </p:spPr>
        <p:txBody>
          <a:bodyPr/>
          <a:lstStyle/>
          <a:p>
            <a:r>
              <a:rPr lang="en-US" sz="2400" dirty="0">
                <a:solidFill>
                  <a:schemeClr val="tx1"/>
                </a:solidFill>
              </a:rPr>
              <a:t>Pet Education </a:t>
            </a:r>
          </a:p>
        </p:txBody>
      </p:sp>
      <p:sp>
        <p:nvSpPr>
          <p:cNvPr id="7" name="Text Placeholder 6">
            <a:extLst>
              <a:ext uri="{FF2B5EF4-FFF2-40B4-BE49-F238E27FC236}">
                <a16:creationId xmlns:a16="http://schemas.microsoft.com/office/drawing/2014/main" id="{BBAEF6BB-D848-0C4C-ED9B-5F847581CF91}"/>
              </a:ext>
            </a:extLst>
          </p:cNvPr>
          <p:cNvSpPr>
            <a:spLocks noGrp="1"/>
          </p:cNvSpPr>
          <p:nvPr>
            <p:ph type="body" sz="quarter" idx="3"/>
          </p:nvPr>
        </p:nvSpPr>
        <p:spPr>
          <a:xfrm>
            <a:off x="3407174" y="621656"/>
            <a:ext cx="2759421" cy="553373"/>
          </a:xfrm>
        </p:spPr>
        <p:txBody>
          <a:bodyPr/>
          <a:lstStyle/>
          <a:p>
            <a:r>
              <a:rPr lang="en-US" sz="2400" b="1" dirty="0">
                <a:solidFill>
                  <a:schemeClr val="tx1"/>
                </a:solidFill>
              </a:rPr>
              <a:t>Link to Pet Nutrition </a:t>
            </a:r>
          </a:p>
        </p:txBody>
      </p:sp>
      <p:pic>
        <p:nvPicPr>
          <p:cNvPr id="9" name="Content Placeholder 8">
            <a:extLst>
              <a:ext uri="{FF2B5EF4-FFF2-40B4-BE49-F238E27FC236}">
                <a16:creationId xmlns:a16="http://schemas.microsoft.com/office/drawing/2014/main" id="{85CF005E-913D-3D43-C85C-7B5F07C30FF6}"/>
              </a:ext>
            </a:extLst>
          </p:cNvPr>
          <p:cNvPicPr>
            <a:picLocks noGrp="1" noChangeAspect="1"/>
          </p:cNvPicPr>
          <p:nvPr>
            <p:ph sz="half" idx="2"/>
          </p:nvPr>
        </p:nvPicPr>
        <p:blipFill>
          <a:blip r:embed="rId2"/>
          <a:stretch>
            <a:fillRect/>
          </a:stretch>
        </p:blipFill>
        <p:spPr>
          <a:xfrm>
            <a:off x="504990" y="1117878"/>
            <a:ext cx="2759422" cy="5511522"/>
          </a:xfrm>
          <a:prstGeom prst="rect">
            <a:avLst/>
          </a:prstGeom>
        </p:spPr>
      </p:pic>
      <p:pic>
        <p:nvPicPr>
          <p:cNvPr id="10" name="Content Placeholder 9">
            <a:extLst>
              <a:ext uri="{FF2B5EF4-FFF2-40B4-BE49-F238E27FC236}">
                <a16:creationId xmlns:a16="http://schemas.microsoft.com/office/drawing/2014/main" id="{0995FC6E-C96D-894C-1873-BAEBC4230FBC}"/>
              </a:ext>
            </a:extLst>
          </p:cNvPr>
          <p:cNvPicPr>
            <a:picLocks noGrp="1" noChangeAspect="1"/>
          </p:cNvPicPr>
          <p:nvPr>
            <p:ph sz="quarter" idx="4"/>
          </p:nvPr>
        </p:nvPicPr>
        <p:blipFill>
          <a:blip r:embed="rId3"/>
          <a:stretch>
            <a:fillRect/>
          </a:stretch>
        </p:blipFill>
        <p:spPr>
          <a:xfrm>
            <a:off x="3498616" y="1117878"/>
            <a:ext cx="2759422" cy="5511522"/>
          </a:xfrm>
          <a:prstGeom prst="rect">
            <a:avLst/>
          </a:prstGeom>
        </p:spPr>
      </p:pic>
      <p:sp>
        <p:nvSpPr>
          <p:cNvPr id="11" name="TextBox 10">
            <a:extLst>
              <a:ext uri="{FF2B5EF4-FFF2-40B4-BE49-F238E27FC236}">
                <a16:creationId xmlns:a16="http://schemas.microsoft.com/office/drawing/2014/main" id="{8FC056EA-6EA0-24C4-E27A-24118B78A029}"/>
              </a:ext>
            </a:extLst>
          </p:cNvPr>
          <p:cNvSpPr txBox="1"/>
          <p:nvPr/>
        </p:nvSpPr>
        <p:spPr>
          <a:xfrm>
            <a:off x="6400801" y="640707"/>
            <a:ext cx="2759421" cy="461665"/>
          </a:xfrm>
          <a:prstGeom prst="rect">
            <a:avLst/>
          </a:prstGeom>
          <a:noFill/>
        </p:spPr>
        <p:txBody>
          <a:bodyPr wrap="square" rtlCol="0">
            <a:spAutoFit/>
          </a:bodyPr>
          <a:lstStyle/>
          <a:p>
            <a:r>
              <a:rPr lang="en-US" sz="2400" b="1" dirty="0"/>
              <a:t>Link to Calendar</a:t>
            </a:r>
          </a:p>
        </p:txBody>
      </p:sp>
      <p:pic>
        <p:nvPicPr>
          <p:cNvPr id="12" name="Picture 11">
            <a:extLst>
              <a:ext uri="{FF2B5EF4-FFF2-40B4-BE49-F238E27FC236}">
                <a16:creationId xmlns:a16="http://schemas.microsoft.com/office/drawing/2014/main" id="{B4FB60D6-3242-49ED-7E04-F7D05CFF90DB}"/>
              </a:ext>
            </a:extLst>
          </p:cNvPr>
          <p:cNvPicPr>
            <a:picLocks noChangeAspect="1"/>
          </p:cNvPicPr>
          <p:nvPr/>
        </p:nvPicPr>
        <p:blipFill>
          <a:blip r:embed="rId4"/>
          <a:stretch>
            <a:fillRect/>
          </a:stretch>
        </p:blipFill>
        <p:spPr>
          <a:xfrm>
            <a:off x="6400801" y="1107618"/>
            <a:ext cx="2759421" cy="5521782"/>
          </a:xfrm>
          <a:prstGeom prst="rect">
            <a:avLst/>
          </a:prstGeom>
        </p:spPr>
      </p:pic>
      <p:sp>
        <p:nvSpPr>
          <p:cNvPr id="13" name="TextBox 12">
            <a:extLst>
              <a:ext uri="{FF2B5EF4-FFF2-40B4-BE49-F238E27FC236}">
                <a16:creationId xmlns:a16="http://schemas.microsoft.com/office/drawing/2014/main" id="{87DB51AA-5F29-D799-7303-94D3E97074F1}"/>
              </a:ext>
            </a:extLst>
          </p:cNvPr>
          <p:cNvSpPr txBox="1"/>
          <p:nvPr/>
        </p:nvSpPr>
        <p:spPr>
          <a:xfrm>
            <a:off x="9160222" y="623101"/>
            <a:ext cx="3031778" cy="461665"/>
          </a:xfrm>
          <a:prstGeom prst="rect">
            <a:avLst/>
          </a:prstGeom>
          <a:noFill/>
        </p:spPr>
        <p:txBody>
          <a:bodyPr wrap="square" rtlCol="0">
            <a:spAutoFit/>
          </a:bodyPr>
          <a:lstStyle/>
          <a:p>
            <a:r>
              <a:rPr lang="en-US" sz="2400" b="1" dirty="0"/>
              <a:t>Link to </a:t>
            </a:r>
            <a:r>
              <a:rPr lang="en-US" sz="2400" b="1" dirty="0" err="1"/>
              <a:t>Youtube</a:t>
            </a:r>
            <a:r>
              <a:rPr lang="en-US" sz="2400" b="1" dirty="0"/>
              <a:t> Video</a:t>
            </a:r>
          </a:p>
        </p:txBody>
      </p:sp>
      <p:pic>
        <p:nvPicPr>
          <p:cNvPr id="14" name="Picture 13">
            <a:extLst>
              <a:ext uri="{FF2B5EF4-FFF2-40B4-BE49-F238E27FC236}">
                <a16:creationId xmlns:a16="http://schemas.microsoft.com/office/drawing/2014/main" id="{0739C4FB-BB59-0ECD-C3B7-8C24F421ACD7}"/>
              </a:ext>
            </a:extLst>
          </p:cNvPr>
          <p:cNvPicPr>
            <a:picLocks noChangeAspect="1"/>
          </p:cNvPicPr>
          <p:nvPr/>
        </p:nvPicPr>
        <p:blipFill>
          <a:blip r:embed="rId5"/>
          <a:stretch>
            <a:fillRect/>
          </a:stretch>
        </p:blipFill>
        <p:spPr>
          <a:xfrm>
            <a:off x="9302984" y="1087389"/>
            <a:ext cx="2759421" cy="5542011"/>
          </a:xfrm>
          <a:prstGeom prst="rect">
            <a:avLst/>
          </a:prstGeom>
        </p:spPr>
      </p:pic>
    </p:spTree>
    <p:extLst>
      <p:ext uri="{BB962C8B-B14F-4D97-AF65-F5344CB8AC3E}">
        <p14:creationId xmlns:p14="http://schemas.microsoft.com/office/powerpoint/2010/main" val="4260727797"/>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2.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{C72F6057-ED05-4026-AB1D-740517F18006}tf56535239_win32</Template>
  <TotalTime>171</TotalTime>
  <Words>342</Words>
  <Application>Microsoft Office PowerPoint</Application>
  <PresentationFormat>Widescreen</PresentationFormat>
  <Paragraphs>73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Arial</vt:lpstr>
      <vt:lpstr>Calibri</vt:lpstr>
      <vt:lpstr>Courier New</vt:lpstr>
      <vt:lpstr>Franklin Gothic Book</vt:lpstr>
      <vt:lpstr>Franklin Gothic Demi</vt:lpstr>
      <vt:lpstr>Wingdings 2</vt:lpstr>
      <vt:lpstr>DividendVTI</vt:lpstr>
      <vt:lpstr>PowerPoint Presentation</vt:lpstr>
      <vt:lpstr>PowerPoint Presentation</vt:lpstr>
      <vt:lpstr>PowerPoint Presentation</vt:lpstr>
      <vt:lpstr>PowerPoint Presentation</vt:lpstr>
      <vt:lpstr>Firebase Database </vt:lpstr>
      <vt:lpstr>PowerPoint Presentation</vt:lpstr>
      <vt:lpstr>PowerPoint Presentation</vt:lpstr>
      <vt:lpstr>PowerPoint Presentation</vt:lpstr>
      <vt:lpstr>PowerPoint Presentation</vt:lpstr>
      <vt:lpstr>PowerPoint Presentation</vt:lpstr>
      <vt:lpstr>Business Model canvas</vt:lpstr>
      <vt:lpstr>Sprint dashboard</vt:lpstr>
      <vt:lpstr>Github Usage</vt:lpstr>
      <vt:lpstr>Gantt Chart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Imran Zafurallah</dc:creator>
  <cp:lastModifiedBy>Imran Zafurallah</cp:lastModifiedBy>
  <cp:revision>9</cp:revision>
  <dcterms:created xsi:type="dcterms:W3CDTF">2024-10-10T20:50:43Z</dcterms:created>
  <dcterms:modified xsi:type="dcterms:W3CDTF">2024-10-11T18:58:49Z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